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comments1.xml" ContentType="application/vnd.openxmlformats-officedocument.spreadsheetml.comment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8623"/>
  <workbookPr filterPrivacy="1" defaultThemeVersion="124226"/>
  <xr:revisionPtr revIDLastSave="0" documentId="8_{5091AB4D-F9C7-470E-AE12-4543FFCAD03C}" xr6:coauthVersionLast="47" xr6:coauthVersionMax="47" xr10:uidLastSave="{00000000-0000-0000-0000-000000000000}"/>
  <bookViews>
    <workbookView xWindow="-110" yWindow="-110" windowWidth="19420" windowHeight="10420" xr2:uid="{00000000-000D-0000-FFFF-FFFF00000000}"/>
  </bookViews>
  <sheets>
    <sheet name="PFCO Calculator" sheetId="1" r:id="rId1"/>
  </sheets>
  <definedNames>
    <definedName name="_xlnm.Print_Titles" localSheetId="0">'PFCO Calculator'!$4:$4</definedName>
    <definedName name="Print_Area_local1_">'PFCO Calculator'!$A$4:$E$39</definedName>
    <definedName name="Print_Titles_local1_">'PFCO Calculator'!$4:$4</definedName>
  </definedName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C22" i="1" l="1"/>
  <c r="C26" i="1" s="1"/>
  <c r="C24" i="1"/>
  <c r="C33" i="1" s="1"/>
  <c r="C34" i="1" s="1"/>
  <c r="C28" i="1" l="1"/>
  <c r="C36" i="1" s="1"/>
</calcChain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Auteur</author>
  </authors>
  <commentList>
    <comment ref="B6" authorId="0" shapeId="0" xr:uid="{00000000-0006-0000-0000-000001000000}">
      <text>
        <r>
          <rPr>
            <b/>
            <sz val="9"/>
            <color indexed="81"/>
            <rFont val="Tahoma"/>
            <family val="2"/>
          </rPr>
          <t>Please indicate as appropriate.
(The Region definition for a Northern Production can be found in Addendum B to the Regional Production Funding Guidelines.)</t>
        </r>
      </text>
    </comment>
    <comment ref="C8" authorId="0" shapeId="0" xr:uid="{00000000-0006-0000-0000-000002000000}">
      <text>
        <r>
          <rPr>
            <b/>
            <sz val="10"/>
            <color indexed="81"/>
            <rFont val="Tahoma"/>
            <family val="2"/>
          </rPr>
          <t>Beginning with "A", please enter the total of each of the
 main sub-sections of your budget.  The B&amp;C and Grand Totals will be calculated automatically below.</t>
        </r>
      </text>
    </comment>
    <comment ref="B26" authorId="0" shapeId="0" xr:uid="{00000000-0006-0000-0000-000003000000}">
      <text>
        <r>
          <rPr>
            <sz val="9"/>
            <color indexed="81"/>
            <rFont val="Tahoma"/>
            <family val="2"/>
          </rPr>
          <t>Automatically calculated.  P</t>
        </r>
        <r>
          <rPr>
            <b/>
            <sz val="9"/>
            <color indexed="81"/>
            <rFont val="Tahoma"/>
            <family val="2"/>
          </rPr>
          <t>rojects which are eligible for the 30% PFCO cap:</t>
        </r>
        <r>
          <rPr>
            <sz val="9"/>
            <color indexed="81"/>
            <rFont val="Tahoma"/>
            <family val="2"/>
          </rPr>
          <t xml:space="preserve">
- productions with Budgets of less than $500,000
- one-off documentaries (incl feature length), 
- Eligible Projects that meet the applicable Region definition for the Northern Production Incentive as set out in Addendum B to the Regional Production Funding Guidelines</t>
        </r>
      </text>
    </comment>
    <comment ref="B28" authorId="0" shapeId="0" xr:uid="{A3D1353A-2C93-4B27-A1F6-963BCAE6D394}">
      <text>
        <r>
          <rPr>
            <b/>
            <sz val="10"/>
            <color indexed="81"/>
            <rFont val="Tahoma"/>
            <family val="2"/>
          </rPr>
          <t>Automatically calculated.
This is the maximum eligible Producer Fee and Corporate Overhead total amount within your budget and application [in addition, the absolute dollar maximum cap is $2.5 Million but this can be pro-rated up for series which exceed a total of 13 hours or 26 half hours]. (See further below for pro-rated amount, if applicable.)</t>
        </r>
        <r>
          <rPr>
            <sz val="9"/>
            <color indexed="81"/>
            <rFont val="Tahoma"/>
            <charset val="1"/>
          </rPr>
          <t xml:space="preserve">
</t>
        </r>
      </text>
    </comment>
    <comment ref="B33" authorId="0" shapeId="0" xr:uid="{00000000-0006-0000-0000-000005000000}">
      <text>
        <r>
          <rPr>
            <sz val="9"/>
            <color indexed="81"/>
            <rFont val="Tahoma"/>
            <family val="2"/>
          </rPr>
          <t xml:space="preserve">Automatically calculated.  Proration is only applicable for projects where:
-  the PFCO is at the cap of $2.5M, </t>
        </r>
        <r>
          <rPr>
            <b/>
            <sz val="9"/>
            <color indexed="81"/>
            <rFont val="Tahoma"/>
            <family val="2"/>
          </rPr>
          <t xml:space="preserve">and
</t>
        </r>
        <r>
          <rPr>
            <sz val="9"/>
            <color indexed="81"/>
            <rFont val="Tahoma"/>
            <family val="2"/>
          </rPr>
          <t>-  the total number of broadcast minutes exceeds 780 minutes (i.e. 13 episodes of 60 minutes, or 26 episodes of 30 minutes)</t>
        </r>
      </text>
    </comment>
    <comment ref="B36" authorId="0" shapeId="0" xr:uid="{00000000-0006-0000-0000-000006000000}">
      <text>
        <r>
          <rPr>
            <sz val="9"/>
            <color indexed="81"/>
            <rFont val="Tahoma"/>
            <family val="2"/>
          </rPr>
          <t xml:space="preserve">In the English-language market, the CMF will not permit deferrals, producer investments and/or reductions of PFCO that in the aggregate exceed 25% of total maximum eligible PFCO, unless the Applicant is able to demonstrate a viable financial structure.  (See Appendix B for further details.)
</t>
        </r>
      </text>
    </comment>
  </commentList>
</comments>
</file>

<file path=xl/sharedStrings.xml><?xml version="1.0" encoding="utf-8"?>
<sst xmlns="http://schemas.openxmlformats.org/spreadsheetml/2006/main" count="21" uniqueCount="21">
  <si>
    <r>
      <t xml:space="preserve">Producer Fees/Corporate Overhead and Deferral Calculator 
</t>
    </r>
    <r>
      <rPr>
        <i/>
        <sz val="9"/>
        <color indexed="9"/>
        <rFont val="Arial"/>
        <family val="2"/>
      </rPr>
      <t xml:space="preserve">for CMF's Standard Budget Format </t>
    </r>
  </si>
  <si>
    <t>"TITLE"</t>
  </si>
  <si>
    <t>Is the Production a one-off documentary (incl. feature length), or does it meet the Region definition of a Northern Production?</t>
  </si>
  <si>
    <t>No</t>
  </si>
  <si>
    <t>Total "A" - Above the Line</t>
  </si>
  <si>
    <t>Total "B" - Production</t>
  </si>
  <si>
    <t>Total "C" - Post Production</t>
  </si>
  <si>
    <t>Total "D" - Other</t>
  </si>
  <si>
    <t>Contingency</t>
  </si>
  <si>
    <t>Completion Guarantee</t>
  </si>
  <si>
    <t>Related Digital Content costs (line 85)</t>
  </si>
  <si>
    <t xml:space="preserve">BUDGET TOTAL </t>
  </si>
  <si>
    <t xml:space="preserve">"B" &amp; "C" TOTAL </t>
  </si>
  <si>
    <t xml:space="preserve">PFCO % CAP </t>
  </si>
  <si>
    <t xml:space="preserve">PFCO $ CAP </t>
  </si>
  <si>
    <t>ENTER THE BELOW  INFO only if PFCO is at $2.5M cap</t>
  </si>
  <si>
    <t>Number of Episodes</t>
  </si>
  <si>
    <t>Minutes per Episode</t>
  </si>
  <si>
    <t>Is Proration applicable?</t>
  </si>
  <si>
    <t>PFCO cap with proration:</t>
  </si>
  <si>
    <t>MAXIMUM ALLOWABLE Producer investment/deferral/reduction 
of PFCO ("Producer Financing") - English language productions only.   (Producer Financing not to exceed 25% of maximum eligible PFCO.)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6">
    <numFmt numFmtId="164" formatCode="&quot;$&quot;#,##0.00_);[Red]\(&quot;$&quot;#,##0.00\)"/>
    <numFmt numFmtId="165" formatCode="_(&quot;$&quot;* #,##0.00_);_(&quot;$&quot;* \(#,##0.00\);_(&quot;$&quot;* &quot;-&quot;??_);_(@_)"/>
    <numFmt numFmtId="166" formatCode="&quot;$&quot;#0.00"/>
    <numFmt numFmtId="167" formatCode="_-[$$-1009]* #,##0_-;\-[$$-1009]* #,##0_-;_-[$$-1009]* &quot;-&quot;_-;_-@_-"/>
    <numFmt numFmtId="168" formatCode="_(&quot;$&quot;* #,##0_);_(&quot;$&quot;* \(#,##0\);_(&quot;$&quot;* &quot;-&quot;??_);_(@_)"/>
    <numFmt numFmtId="169" formatCode="_-[$$-1009]* #,##0_-;\-[$$-1009]* #,##0_-;_-[$$-1009]* &quot;-&quot;??_-;_-@_-"/>
  </numFmts>
  <fonts count="32">
    <font>
      <sz val="12"/>
      <color indexed="9"/>
      <name val="Helvetica"/>
    </font>
    <font>
      <b/>
      <sz val="14"/>
      <color indexed="9"/>
      <name val="Helvetica"/>
    </font>
    <font>
      <sz val="9"/>
      <color indexed="9"/>
      <name val="Geneva"/>
    </font>
    <font>
      <sz val="9"/>
      <color indexed="9"/>
      <name val="Arial"/>
      <family val="2"/>
    </font>
    <font>
      <b/>
      <sz val="9"/>
      <color indexed="9"/>
      <name val="Arial"/>
      <family val="2"/>
    </font>
    <font>
      <b/>
      <sz val="12"/>
      <color indexed="9"/>
      <name val="Geneva"/>
      <family val="2"/>
    </font>
    <font>
      <b/>
      <sz val="12"/>
      <color indexed="9"/>
      <name val="Helvetica"/>
      <family val="2"/>
    </font>
    <font>
      <b/>
      <sz val="12"/>
      <color indexed="9"/>
      <name val="Arial"/>
      <family val="2"/>
    </font>
    <font>
      <i/>
      <sz val="9"/>
      <color indexed="9"/>
      <name val="Arial"/>
      <family val="2"/>
    </font>
    <font>
      <sz val="9"/>
      <name val="Arial"/>
      <family val="2"/>
    </font>
    <font>
      <sz val="9"/>
      <name val="Geneva"/>
      <family val="2"/>
    </font>
    <font>
      <sz val="8"/>
      <color indexed="22"/>
      <name val="Helvetica"/>
      <family val="2"/>
    </font>
    <font>
      <sz val="14"/>
      <color indexed="9"/>
      <name val="Arial"/>
      <family val="2"/>
    </font>
    <font>
      <sz val="14"/>
      <name val="Arial"/>
      <family val="2"/>
    </font>
    <font>
      <sz val="14"/>
      <color indexed="9"/>
      <name val="Geneva"/>
      <family val="2"/>
    </font>
    <font>
      <b/>
      <sz val="14"/>
      <color indexed="9"/>
      <name val="Arial"/>
      <family val="2"/>
    </font>
    <font>
      <b/>
      <sz val="14"/>
      <name val="Arial"/>
      <family val="2"/>
    </font>
    <font>
      <sz val="14"/>
      <color indexed="9"/>
      <name val="Helvetica"/>
      <family val="2"/>
    </font>
    <font>
      <sz val="14"/>
      <name val="Geneva"/>
      <family val="2"/>
    </font>
    <font>
      <b/>
      <sz val="14"/>
      <name val="Geneva"/>
      <family val="2"/>
    </font>
    <font>
      <b/>
      <sz val="10"/>
      <color indexed="81"/>
      <name val="Tahoma"/>
      <family val="2"/>
    </font>
    <font>
      <sz val="12"/>
      <color indexed="9"/>
      <name val="Helvetica"/>
      <family val="2"/>
    </font>
    <font>
      <b/>
      <i/>
      <sz val="14"/>
      <color indexed="9"/>
      <name val="Arial"/>
      <family val="2"/>
    </font>
    <font>
      <b/>
      <sz val="14"/>
      <color indexed="9"/>
      <name val="Helvetica"/>
      <family val="2"/>
    </font>
    <font>
      <sz val="11"/>
      <name val="Arial"/>
      <family val="2"/>
    </font>
    <font>
      <sz val="9"/>
      <color indexed="81"/>
      <name val="Tahoma"/>
      <family val="2"/>
    </font>
    <font>
      <b/>
      <sz val="9"/>
      <color indexed="81"/>
      <name val="Tahoma"/>
      <family val="2"/>
    </font>
    <font>
      <sz val="10"/>
      <color indexed="9"/>
      <name val="Arial"/>
      <family val="2"/>
    </font>
    <font>
      <b/>
      <sz val="12"/>
      <name val="Arial"/>
      <family val="2"/>
    </font>
    <font>
      <b/>
      <sz val="11"/>
      <name val="Arial"/>
      <family val="2"/>
    </font>
    <font>
      <sz val="12"/>
      <color rgb="FF000000"/>
      <name val="Calibri"/>
      <family val="2"/>
    </font>
    <font>
      <sz val="9"/>
      <color indexed="81"/>
      <name val="Tahoma"/>
      <charset val="1"/>
    </font>
  </fonts>
  <fills count="10">
    <fill>
      <patternFill patternType="none"/>
    </fill>
    <fill>
      <patternFill patternType="gray125"/>
    </fill>
    <fill>
      <patternFill patternType="solid">
        <fgColor indexed="13"/>
        <bgColor indexed="64"/>
      </patternFill>
    </fill>
    <fill>
      <patternFill patternType="solid">
        <fgColor rgb="FFFF2C79"/>
        <bgColor rgb="FF000000"/>
      </patternFill>
    </fill>
    <fill>
      <patternFill patternType="solid">
        <fgColor theme="0" tint="-0.249977111117893"/>
        <bgColor indexed="64"/>
      </patternFill>
    </fill>
    <fill>
      <patternFill patternType="solid">
        <fgColor theme="8" tint="0.79998168889431442"/>
        <bgColor indexed="64"/>
      </patternFill>
    </fill>
    <fill>
      <patternFill patternType="solid">
        <fgColor theme="6" tint="0.59999389629810485"/>
        <bgColor indexed="64"/>
      </patternFill>
    </fill>
    <fill>
      <patternFill patternType="solid">
        <fgColor theme="6" tint="0.79998168889431442"/>
        <bgColor indexed="64"/>
      </patternFill>
    </fill>
    <fill>
      <patternFill patternType="solid">
        <fgColor theme="9" tint="0.79998168889431442"/>
        <bgColor indexed="64"/>
      </patternFill>
    </fill>
    <fill>
      <patternFill patternType="solid">
        <fgColor theme="4" tint="0.79998168889431442"/>
        <bgColor indexed="64"/>
      </patternFill>
    </fill>
  </fills>
  <borders count="6">
    <border>
      <left/>
      <right/>
      <top/>
      <bottom/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 style="medium">
        <color indexed="64"/>
      </right>
      <top style="medium">
        <color indexed="64"/>
      </top>
      <bottom style="medium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</borders>
  <cellStyleXfs count="10">
    <xf numFmtId="0" fontId="0" fillId="0" borderId="0"/>
    <xf numFmtId="0" fontId="1" fillId="0" borderId="0">
      <protection locked="0"/>
    </xf>
    <xf numFmtId="0" fontId="23" fillId="0" borderId="0">
      <protection locked="0"/>
    </xf>
    <xf numFmtId="165" fontId="1" fillId="0" borderId="0" applyFont="0" applyFill="0" applyBorder="0" applyAlignment="0" applyProtection="0"/>
    <xf numFmtId="0" fontId="21" fillId="0" borderId="0">
      <protection locked="0"/>
    </xf>
    <xf numFmtId="0" fontId="21" fillId="0" borderId="0">
      <protection locked="0"/>
    </xf>
    <xf numFmtId="0" fontId="21" fillId="0" borderId="0">
      <protection locked="0"/>
    </xf>
    <xf numFmtId="0" fontId="21" fillId="0" borderId="0">
      <protection locked="0"/>
    </xf>
    <xf numFmtId="0" fontId="2" fillId="0" borderId="0">
      <protection locked="0"/>
    </xf>
    <xf numFmtId="9" fontId="1" fillId="0" borderId="0" applyFont="0" applyFill="0" applyBorder="0" applyAlignment="0" applyProtection="0"/>
  </cellStyleXfs>
  <cellXfs count="66">
    <xf numFmtId="0" fontId="0" fillId="0" borderId="0" xfId="0"/>
    <xf numFmtId="166" fontId="2" fillId="0" borderId="0" xfId="0" applyNumberFormat="1" applyFont="1" applyProtection="1">
      <protection locked="0"/>
    </xf>
    <xf numFmtId="0" fontId="6" fillId="0" borderId="0" xfId="0" applyFont="1"/>
    <xf numFmtId="164" fontId="10" fillId="0" borderId="0" xfId="0" applyNumberFormat="1" applyFont="1"/>
    <xf numFmtId="0" fontId="11" fillId="0" borderId="0" xfId="0" applyFont="1" applyAlignment="1">
      <alignment horizontal="right"/>
    </xf>
    <xf numFmtId="164" fontId="10" fillId="0" borderId="0" xfId="0" applyNumberFormat="1" applyFont="1" applyProtection="1">
      <protection locked="0"/>
    </xf>
    <xf numFmtId="164" fontId="9" fillId="0" borderId="0" xfId="0" applyNumberFormat="1" applyFont="1" applyProtection="1">
      <protection locked="0"/>
    </xf>
    <xf numFmtId="0" fontId="0" fillId="0" borderId="0" xfId="0" applyAlignment="1">
      <alignment vertical="center"/>
    </xf>
    <xf numFmtId="0" fontId="7" fillId="0" borderId="0" xfId="0" applyFont="1" applyAlignment="1">
      <alignment horizontal="center" vertical="center" wrapText="1"/>
    </xf>
    <xf numFmtId="164" fontId="13" fillId="0" borderId="0" xfId="0" applyNumberFormat="1" applyFont="1" applyAlignment="1">
      <alignment horizontal="center" wrapText="1"/>
    </xf>
    <xf numFmtId="164" fontId="18" fillId="0" borderId="0" xfId="0" applyNumberFormat="1" applyFont="1"/>
    <xf numFmtId="164" fontId="19" fillId="0" borderId="0" xfId="0" applyNumberFormat="1" applyFont="1"/>
    <xf numFmtId="164" fontId="16" fillId="0" borderId="0" xfId="0" applyNumberFormat="1" applyFont="1"/>
    <xf numFmtId="0" fontId="17" fillId="0" borderId="0" xfId="0" applyFont="1"/>
    <xf numFmtId="0" fontId="1" fillId="0" borderId="0" xfId="0" applyFont="1"/>
    <xf numFmtId="49" fontId="4" fillId="0" borderId="0" xfId="0" applyNumberFormat="1" applyFont="1" applyAlignment="1" applyProtection="1">
      <alignment horizontal="center"/>
      <protection locked="0"/>
    </xf>
    <xf numFmtId="0" fontId="4" fillId="0" borderId="0" xfId="0" applyFont="1" applyAlignment="1" applyProtection="1">
      <alignment horizontal="center"/>
      <protection locked="0"/>
    </xf>
    <xf numFmtId="166" fontId="3" fillId="0" borderId="0" xfId="0" applyNumberFormat="1" applyFont="1" applyAlignment="1" applyProtection="1">
      <alignment vertical="top"/>
      <protection locked="0"/>
    </xf>
    <xf numFmtId="166" fontId="5" fillId="0" borderId="0" xfId="0" quotePrefix="1" applyNumberFormat="1" applyFont="1"/>
    <xf numFmtId="166" fontId="2" fillId="0" borderId="0" xfId="0" applyNumberFormat="1" applyFont="1"/>
    <xf numFmtId="0" fontId="12" fillId="0" borderId="0" xfId="0" applyFont="1" applyAlignment="1">
      <alignment horizontal="center"/>
    </xf>
    <xf numFmtId="166" fontId="14" fillId="0" borderId="0" xfId="0" applyNumberFormat="1" applyFont="1"/>
    <xf numFmtId="166" fontId="12" fillId="0" borderId="0" xfId="0" applyNumberFormat="1" applyFont="1" applyAlignment="1">
      <alignment horizontal="center"/>
    </xf>
    <xf numFmtId="166" fontId="15" fillId="2" borderId="1" xfId="0" applyNumberFormat="1" applyFont="1" applyFill="1" applyBorder="1" applyAlignment="1">
      <alignment horizontal="left"/>
    </xf>
    <xf numFmtId="166" fontId="15" fillId="2" borderId="1" xfId="0" quotePrefix="1" applyNumberFormat="1" applyFont="1" applyFill="1" applyBorder="1" applyAlignment="1">
      <alignment horizontal="left"/>
    </xf>
    <xf numFmtId="49" fontId="4" fillId="0" borderId="0" xfId="0" applyNumberFormat="1" applyFont="1" applyAlignment="1">
      <alignment horizontal="center"/>
    </xf>
    <xf numFmtId="166" fontId="3" fillId="0" borderId="0" xfId="0" applyNumberFormat="1" applyFont="1"/>
    <xf numFmtId="167" fontId="16" fillId="0" borderId="0" xfId="0" applyNumberFormat="1" applyFont="1"/>
    <xf numFmtId="164" fontId="9" fillId="0" borderId="0" xfId="0" applyNumberFormat="1" applyFont="1"/>
    <xf numFmtId="0" fontId="30" fillId="3" borderId="0" xfId="0" applyFont="1" applyFill="1"/>
    <xf numFmtId="0" fontId="7" fillId="0" borderId="0" xfId="0" applyFont="1" applyAlignment="1">
      <alignment horizontal="left" vertical="top" wrapText="1"/>
    </xf>
    <xf numFmtId="0" fontId="11" fillId="0" borderId="0" xfId="0" quotePrefix="1" applyFont="1" applyAlignment="1">
      <alignment horizontal="right"/>
    </xf>
    <xf numFmtId="0" fontId="11" fillId="0" borderId="0" xfId="0" applyFont="1" applyAlignment="1">
      <alignment horizontal="left"/>
    </xf>
    <xf numFmtId="0" fontId="0" fillId="0" borderId="0" xfId="0" quotePrefix="1"/>
    <xf numFmtId="166" fontId="7" fillId="2" borderId="1" xfId="0" applyNumberFormat="1" applyFont="1" applyFill="1" applyBorder="1" applyAlignment="1">
      <alignment horizontal="left" wrapText="1"/>
    </xf>
    <xf numFmtId="166" fontId="7" fillId="2" borderId="1" xfId="0" applyNumberFormat="1" applyFont="1" applyFill="1" applyBorder="1" applyAlignment="1">
      <alignment horizontal="left"/>
    </xf>
    <xf numFmtId="166" fontId="15" fillId="0" borderId="2" xfId="0" applyNumberFormat="1" applyFont="1" applyBorder="1"/>
    <xf numFmtId="167" fontId="13" fillId="5" borderId="4" xfId="0" applyNumberFormat="1" applyFont="1" applyFill="1" applyBorder="1" applyProtection="1">
      <protection locked="0"/>
    </xf>
    <xf numFmtId="166" fontId="12" fillId="0" borderId="0" xfId="0" applyNumberFormat="1" applyFont="1"/>
    <xf numFmtId="166" fontId="15" fillId="0" borderId="2" xfId="0" applyNumberFormat="1" applyFont="1" applyBorder="1" applyAlignment="1">
      <alignment horizontal="left"/>
    </xf>
    <xf numFmtId="166" fontId="15" fillId="0" borderId="0" xfId="0" applyNumberFormat="1" applyFont="1" applyAlignment="1">
      <alignment horizontal="left"/>
    </xf>
    <xf numFmtId="167" fontId="13" fillId="0" borderId="0" xfId="0" applyNumberFormat="1" applyFont="1"/>
    <xf numFmtId="167" fontId="16" fillId="0" borderId="0" xfId="0" applyNumberFormat="1" applyFont="1" applyProtection="1">
      <protection locked="0"/>
    </xf>
    <xf numFmtId="166" fontId="15" fillId="0" borderId="0" xfId="0" applyNumberFormat="1" applyFont="1"/>
    <xf numFmtId="0" fontId="7" fillId="0" borderId="0" xfId="0" applyFont="1"/>
    <xf numFmtId="166" fontId="7" fillId="0" borderId="0" xfId="0" quotePrefix="1" applyNumberFormat="1" applyFont="1"/>
    <xf numFmtId="164" fontId="24" fillId="5" borderId="5" xfId="0" applyNumberFormat="1" applyFont="1" applyFill="1" applyBorder="1" applyAlignment="1">
      <alignment horizontal="center" vertical="center" wrapText="1"/>
    </xf>
    <xf numFmtId="0" fontId="9" fillId="5" borderId="3" xfId="0" applyFont="1" applyFill="1" applyBorder="1" applyProtection="1">
      <protection locked="0"/>
    </xf>
    <xf numFmtId="166" fontId="27" fillId="5" borderId="1" xfId="0" applyNumberFormat="1" applyFont="1" applyFill="1" applyBorder="1" applyAlignment="1">
      <alignment wrapText="1"/>
    </xf>
    <xf numFmtId="166" fontId="3" fillId="8" borderId="0" xfId="0" applyNumberFormat="1" applyFont="1" applyFill="1"/>
    <xf numFmtId="164" fontId="9" fillId="8" borderId="0" xfId="0" applyNumberFormat="1" applyFont="1" applyFill="1"/>
    <xf numFmtId="166" fontId="22" fillId="0" borderId="2" xfId="0" applyNumberFormat="1" applyFont="1" applyBorder="1" applyAlignment="1">
      <alignment horizontal="left"/>
    </xf>
    <xf numFmtId="9" fontId="28" fillId="6" borderId="5" xfId="9" quotePrefix="1" applyFont="1" applyFill="1" applyBorder="1" applyAlignment="1" applyProtection="1">
      <alignment horizontal="right"/>
    </xf>
    <xf numFmtId="166" fontId="4" fillId="4" borderId="3" xfId="0" applyNumberFormat="1" applyFont="1" applyFill="1" applyBorder="1"/>
    <xf numFmtId="168" fontId="29" fillId="7" borderId="3" xfId="3" quotePrefix="1" applyNumberFormat="1" applyFont="1" applyFill="1" applyBorder="1" applyAlignment="1" applyProtection="1">
      <alignment horizontal="right"/>
    </xf>
    <xf numFmtId="167" fontId="16" fillId="2" borderId="5" xfId="0" applyNumberFormat="1" applyFont="1" applyFill="1" applyBorder="1"/>
    <xf numFmtId="167" fontId="16" fillId="6" borderId="5" xfId="0" applyNumberFormat="1" applyFont="1" applyFill="1" applyBorder="1"/>
    <xf numFmtId="0" fontId="9" fillId="4" borderId="3" xfId="0" applyFont="1" applyFill="1" applyBorder="1" applyAlignment="1">
      <alignment horizontal="right"/>
    </xf>
    <xf numFmtId="169" fontId="16" fillId="2" borderId="5" xfId="0" applyNumberFormat="1" applyFont="1" applyFill="1" applyBorder="1"/>
    <xf numFmtId="49" fontId="15" fillId="0" borderId="0" xfId="0" applyNumberFormat="1" applyFont="1" applyAlignment="1">
      <alignment horizontal="center"/>
    </xf>
    <xf numFmtId="166" fontId="15" fillId="0" borderId="0" xfId="0" applyNumberFormat="1" applyFont="1" applyAlignment="1">
      <alignment horizontal="center" wrapText="1"/>
    </xf>
    <xf numFmtId="0" fontId="12" fillId="0" borderId="0" xfId="0" applyFont="1" applyAlignment="1">
      <alignment horizontal="center" wrapText="1"/>
    </xf>
    <xf numFmtId="166" fontId="2" fillId="0" borderId="0" xfId="0" applyNumberFormat="1" applyFont="1" applyAlignment="1" applyProtection="1">
      <alignment horizontal="center"/>
      <protection locked="0"/>
    </xf>
    <xf numFmtId="166" fontId="28" fillId="9" borderId="2" xfId="0" applyNumberFormat="1" applyFont="1" applyFill="1" applyBorder="1" applyAlignment="1" applyProtection="1">
      <alignment horizontal="center"/>
      <protection locked="0"/>
    </xf>
    <xf numFmtId="166" fontId="28" fillId="9" borderId="4" xfId="0" applyNumberFormat="1" applyFont="1" applyFill="1" applyBorder="1" applyAlignment="1" applyProtection="1">
      <alignment horizontal="center"/>
      <protection locked="0"/>
    </xf>
    <xf numFmtId="0" fontId="7" fillId="0" borderId="0" xfId="0" applyFont="1" applyAlignment="1">
      <alignment horizontal="right" vertical="top" wrapText="1"/>
    </xf>
  </cellXfs>
  <cellStyles count="10">
    <cellStyle name="Body" xfId="1" xr:uid="{00000000-0005-0000-0000-000000000000}"/>
    <cellStyle name="Body 2" xfId="2" xr:uid="{00000000-0005-0000-0000-000001000000}"/>
    <cellStyle name="Default" xfId="4" xr:uid="{00000000-0005-0000-0000-000003000000}"/>
    <cellStyle name="Default SS" xfId="5" xr:uid="{00000000-0005-0000-0000-000004000000}"/>
    <cellStyle name="Default TB" xfId="6" xr:uid="{00000000-0005-0000-0000-000005000000}"/>
    <cellStyle name="Footer" xfId="7" xr:uid="{00000000-0005-0000-0000-000006000000}"/>
    <cellStyle name="Header" xfId="8" xr:uid="{00000000-0005-0000-0000-000007000000}"/>
    <cellStyle name="Monétaire" xfId="3" builtinId="4"/>
    <cellStyle name="Normal" xfId="0" builtinId="0"/>
    <cellStyle name="Pourcentage" xfId="9" builtinId="5"/>
  </cellStyles>
  <dxfs count="0"/>
  <tableStyles count="0" defaultTableStyle="TableStyleMedium9" defaultPivotStyle="PivotStyleLight16"/>
  <colors>
    <indexedColors>
      <rgbColor rgb="00000000"/>
      <rgbColor rgb="00FFFFFF"/>
      <rgbColor rgb="00FF0000"/>
      <rgbColor rgb="0000FF00"/>
      <rgbColor rgb="000000FF"/>
      <rgbColor rgb="00FFFF00"/>
      <rgbColor rgb="00FF00FF"/>
      <rgbColor rgb="0000FFFF"/>
      <rgbColor rgb="00FFFFFF"/>
      <rgbColor rgb="00000000"/>
      <rgbColor rgb="000099FF"/>
      <rgbColor rgb="00FFFF00"/>
      <rgbColor rgb="0000EE00"/>
      <rgbColor rgb="00C0C0C0"/>
      <rgbColor rgb="00FF3300"/>
      <rgbColor rgb="00CC9900"/>
      <rgbColor rgb="00777777"/>
      <rgbColor rgb="00555555"/>
      <rgbColor rgb="00FF6600"/>
      <rgbColor rgb="00DD0000"/>
      <rgbColor rgb="00FF0099"/>
      <rgbColor rgb="00660099"/>
      <rgbColor rgb="000000DD"/>
      <rgbColor rgb="00006600"/>
      <rgbColor rgb="00663300"/>
      <rgbColor rgb="00996633"/>
      <rgbColor rgb="00FFFBF0"/>
      <rgbColor rgb="00FFFF99"/>
      <rgbColor rgb="00FFFF66"/>
      <rgbColor rgb="00FFFF33"/>
      <rgbColor rgb="00FFCCFF"/>
      <rgbColor rgb="00FFCCCC"/>
      <rgbColor rgb="00FFCC99"/>
      <rgbColor rgb="00FFCC66"/>
      <rgbColor rgb="00FFCC33"/>
      <rgbColor rgb="00FFCC00"/>
      <rgbColor rgb="00FF99FF"/>
      <rgbColor rgb="00FF99CC"/>
      <rgbColor rgb="00FF9999"/>
      <rgbColor rgb="00FF9966"/>
      <rgbColor rgb="00FF9933"/>
      <rgbColor rgb="00FF9900"/>
      <rgbColor rgb="00FF66FF"/>
      <rgbColor rgb="00FF66CC"/>
      <rgbColor rgb="00FF6699"/>
      <rgbColor rgb="00FF6666"/>
      <rgbColor rgb="00FF6633"/>
      <rgbColor rgb="00FF33FF"/>
      <rgbColor rgb="00FF33CC"/>
      <rgbColor rgb="00FF3399"/>
      <rgbColor rgb="00FF3366"/>
      <rgbColor rgb="00FF3333"/>
      <rgbColor rgb="00FF00FF"/>
      <rgbColor rgb="00FF00CC"/>
      <rgbColor rgb="00FF0066"/>
      <rgbColor rgb="00FF0033"/>
      <rgbColor rgb="00FF0000"/>
      <rgbColor rgb="00CCFFFF"/>
      <rgbColor rgb="00C0DCC0"/>
      <rgbColor rgb="00CCFF99"/>
      <rgbColor rgb="00CCFF66"/>
      <rgbColor rgb="00CCFF33"/>
      <rgbColor rgb="00CCFF00"/>
      <rgbColor rgb="00FFFFFF"/>
    </indexed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3.xml"/><Relationship Id="rId3" Type="http://schemas.openxmlformats.org/officeDocument/2006/relationships/styles" Target="styles.xml"/><Relationship Id="rId7" Type="http://schemas.openxmlformats.org/officeDocument/2006/relationships/customXml" Target="../customXml/item2.xml"/><Relationship Id="rId2" Type="http://schemas.openxmlformats.org/officeDocument/2006/relationships/theme" Target="theme/theme1.xml"/><Relationship Id="rId1" Type="http://schemas.openxmlformats.org/officeDocument/2006/relationships/worksheet" Target="worksheets/sheet1.xml"/><Relationship Id="rId6" Type="http://schemas.openxmlformats.org/officeDocument/2006/relationships/customXml" Target="../customXml/item1.xml"/><Relationship Id="rId5" Type="http://schemas.openxmlformats.org/officeDocument/2006/relationships/calcChain" Target="calcChain.xml"/><Relationship Id="rId10" Type="http://schemas.openxmlformats.org/officeDocument/2006/relationships/customXml" Target="../customXml/item5.xml"/><Relationship Id="rId4" Type="http://schemas.openxmlformats.org/officeDocument/2006/relationships/sharedStrings" Target="sharedStrings.xml"/><Relationship Id="rId9" Type="http://schemas.openxmlformats.org/officeDocument/2006/relationships/customXml" Target="../customXml/item4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374650</xdr:colOff>
      <xdr:row>1</xdr:row>
      <xdr:rowOff>12700</xdr:rowOff>
    </xdr:from>
    <xdr:to>
      <xdr:col>1</xdr:col>
      <xdr:colOff>2063750</xdr:colOff>
      <xdr:row>2</xdr:row>
      <xdr:rowOff>61259</xdr:rowOff>
    </xdr:to>
    <xdr:pic>
      <xdr:nvPicPr>
        <xdr:cNvPr id="1153" name="Picture 5">
          <a:extLst>
            <a:ext uri="{FF2B5EF4-FFF2-40B4-BE49-F238E27FC236}">
              <a16:creationId xmlns:a16="http://schemas.microsoft.com/office/drawing/2014/main" id="{D25DB77D-57AF-CE94-2ABE-2D33EC040DB3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74650" y="190500"/>
          <a:ext cx="2108200" cy="920750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</xdr:wsDr>
</file>

<file path=xl/theme/theme1.xml><?xml version="1.0" encoding="utf-8"?>
<a:theme xmlns:a="http://schemas.openxmlformats.org/drawingml/2006/main" name="Office Theme 2007 - 2010">
  <a:themeElements>
    <a:clrScheme name="Office 2007 - 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2007 - 2010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 - 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.vml"/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Relationship Id="rId4" Type="http://schemas.openxmlformats.org/officeDocument/2006/relationships/comments" Target="../comments1.xml"/></Relationships>
</file>

<file path=xl/worksheets/sheet1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A1:H39"/>
  <sheetViews>
    <sheetView tabSelected="1" showOutlineSymbols="0" zoomScale="85" zoomScaleNormal="85" zoomScalePageLayoutView="70" workbookViewId="0">
      <selection activeCell="C36" activeCellId="6" sqref="C22 C24 C26 C28 C33 C34 C36"/>
    </sheetView>
  </sheetViews>
  <sheetFormatPr baseColWidth="10" defaultColWidth="11.53515625" defaultRowHeight="14.15" customHeight="1"/>
  <cols>
    <col min="1" max="1" width="5.07421875" style="1" customWidth="1"/>
    <col min="2" max="2" width="45.765625" style="1" customWidth="1"/>
    <col min="3" max="3" width="18.4609375" style="5" customWidth="1"/>
    <col min="4" max="4" width="6.69140625" style="3" customWidth="1"/>
    <col min="5" max="5" width="9.53515625" style="3" customWidth="1"/>
    <col min="6" max="6" width="31.3046875" customWidth="1"/>
  </cols>
  <sheetData>
    <row r="1" spans="1:6" ht="14.15" customHeight="1">
      <c r="A1" s="29"/>
      <c r="B1" s="29"/>
      <c r="C1" s="29"/>
      <c r="D1" s="29"/>
      <c r="E1"/>
    </row>
    <row r="2" spans="1:6" ht="69" customHeight="1">
      <c r="A2" s="62"/>
      <c r="B2" s="62"/>
      <c r="C2" s="65" t="s">
        <v>0</v>
      </c>
      <c r="D2" s="65"/>
      <c r="E2" s="30"/>
      <c r="F2" s="7"/>
    </row>
    <row r="3" spans="1:6" ht="20.25" customHeight="1" thickBot="1">
      <c r="C3" s="8"/>
      <c r="D3" s="8"/>
      <c r="E3" s="8"/>
      <c r="F3" s="7"/>
    </row>
    <row r="4" spans="1:6" ht="21.75" customHeight="1" thickBot="1">
      <c r="B4" s="63" t="s">
        <v>1</v>
      </c>
      <c r="C4" s="64"/>
      <c r="D4"/>
      <c r="E4"/>
      <c r="F4" s="4"/>
    </row>
    <row r="5" spans="1:6" ht="15" customHeight="1">
      <c r="A5" s="18"/>
      <c r="B5" s="26"/>
      <c r="C5" s="9"/>
      <c r="D5" s="21"/>
      <c r="F5" s="4"/>
    </row>
    <row r="6" spans="1:6" ht="35.5" customHeight="1">
      <c r="A6" s="18"/>
      <c r="B6" s="48" t="s">
        <v>2</v>
      </c>
      <c r="C6" s="46" t="s">
        <v>3</v>
      </c>
      <c r="D6" s="21"/>
    </row>
    <row r="7" spans="1:6" ht="15" customHeight="1" thickBot="1">
      <c r="A7" s="18"/>
      <c r="B7" s="26"/>
      <c r="C7" s="9"/>
      <c r="D7" s="21"/>
    </row>
    <row r="8" spans="1:6" s="19" customFormat="1" ht="22.15" customHeight="1" thickBot="1">
      <c r="A8" s="20"/>
      <c r="B8" s="36" t="s">
        <v>4</v>
      </c>
      <c r="C8" s="37">
        <v>0</v>
      </c>
      <c r="D8" s="13"/>
      <c r="E8" s="12"/>
    </row>
    <row r="9" spans="1:6" ht="15" customHeight="1" thickBot="1">
      <c r="A9" s="60"/>
      <c r="B9" s="61"/>
      <c r="C9" s="27"/>
      <c r="D9" s="13"/>
      <c r="E9" s="10"/>
    </row>
    <row r="10" spans="1:6" ht="22.15" customHeight="1" thickBot="1">
      <c r="A10" s="21"/>
      <c r="B10" s="36" t="s">
        <v>5</v>
      </c>
      <c r="C10" s="37">
        <v>0</v>
      </c>
      <c r="D10" s="13"/>
      <c r="E10" s="12"/>
    </row>
    <row r="11" spans="1:6" ht="14.15" customHeight="1" thickBot="1">
      <c r="A11" s="22"/>
      <c r="B11" s="38"/>
      <c r="C11" s="27"/>
      <c r="D11" s="14"/>
      <c r="E11" s="10"/>
    </row>
    <row r="12" spans="1:6" s="2" customFormat="1" ht="22.15" customHeight="1" thickBot="1">
      <c r="A12" s="14"/>
      <c r="B12" s="39" t="s">
        <v>6</v>
      </c>
      <c r="C12" s="37">
        <v>0</v>
      </c>
      <c r="D12" s="13"/>
      <c r="E12" s="11"/>
    </row>
    <row r="13" spans="1:6" ht="15" customHeight="1" thickBot="1">
      <c r="A13" s="40"/>
      <c r="B13" s="38"/>
      <c r="C13" s="27"/>
      <c r="D13" s="14"/>
      <c r="E13" s="10"/>
    </row>
    <row r="14" spans="1:6" s="2" customFormat="1" ht="22.15" customHeight="1" thickBot="1">
      <c r="A14" s="40"/>
      <c r="B14" s="39" t="s">
        <v>7</v>
      </c>
      <c r="C14" s="37">
        <v>0</v>
      </c>
      <c r="D14" s="13"/>
      <c r="E14" s="11"/>
    </row>
    <row r="15" spans="1:6" s="2" customFormat="1" ht="15" customHeight="1" thickBot="1">
      <c r="A15" s="40"/>
      <c r="B15" s="40"/>
      <c r="C15" s="41"/>
      <c r="D15" s="13"/>
      <c r="E15" s="11"/>
    </row>
    <row r="16" spans="1:6" s="2" customFormat="1" ht="22.15" customHeight="1" thickBot="1">
      <c r="A16" s="40"/>
      <c r="B16" s="39" t="s">
        <v>8</v>
      </c>
      <c r="C16" s="37">
        <v>0</v>
      </c>
      <c r="D16" s="13"/>
      <c r="E16" s="11"/>
    </row>
    <row r="17" spans="1:8" s="2" customFormat="1" ht="15" customHeight="1" thickBot="1">
      <c r="A17" s="40"/>
      <c r="B17" s="40"/>
      <c r="C17" s="41"/>
      <c r="D17" s="13"/>
      <c r="E17" s="11"/>
    </row>
    <row r="18" spans="1:8" s="2" customFormat="1" ht="25" customHeight="1" thickBot="1">
      <c r="A18" s="40"/>
      <c r="B18" s="39" t="s">
        <v>9</v>
      </c>
      <c r="C18" s="37">
        <v>0</v>
      </c>
      <c r="D18" s="13"/>
      <c r="E18" s="11"/>
    </row>
    <row r="19" spans="1:8" s="2" customFormat="1" ht="14.5" customHeight="1" thickBot="1">
      <c r="A19" s="40"/>
      <c r="B19" s="40"/>
      <c r="C19" s="42"/>
      <c r="D19" s="13"/>
      <c r="E19" s="11"/>
    </row>
    <row r="20" spans="1:8" s="2" customFormat="1" ht="25" customHeight="1" thickBot="1">
      <c r="A20" s="40"/>
      <c r="B20" s="51" t="s">
        <v>10</v>
      </c>
      <c r="C20" s="37">
        <v>0</v>
      </c>
      <c r="D20" s="13"/>
      <c r="E20" s="11"/>
    </row>
    <row r="21" spans="1:8" ht="15" customHeight="1">
      <c r="A21" s="40"/>
      <c r="B21" s="26"/>
      <c r="C21" s="41"/>
      <c r="D21" s="13"/>
      <c r="E21" s="10"/>
    </row>
    <row r="22" spans="1:8" ht="25" customHeight="1">
      <c r="A22" s="40"/>
      <c r="B22" s="23" t="s">
        <v>11</v>
      </c>
      <c r="C22" s="55">
        <f>SUM(C8:C20)</f>
        <v>0</v>
      </c>
      <c r="D22" s="13"/>
      <c r="E22" s="10"/>
      <c r="F22" s="33"/>
    </row>
    <row r="23" spans="1:8" ht="20.149999999999999" customHeight="1">
      <c r="A23" s="22"/>
      <c r="B23" s="43"/>
      <c r="C23" s="12"/>
      <c r="D23" s="13"/>
      <c r="E23" s="12"/>
    </row>
    <row r="24" spans="1:8" ht="25" customHeight="1">
      <c r="A24" s="22"/>
      <c r="B24" s="24" t="s">
        <v>12</v>
      </c>
      <c r="C24" s="55">
        <f>SUM(C10:C12)</f>
        <v>0</v>
      </c>
      <c r="D24" s="14"/>
      <c r="E24" s="12"/>
    </row>
    <row r="25" spans="1:8" s="2" customFormat="1" ht="29.15" customHeight="1">
      <c r="A25" s="59"/>
      <c r="B25" s="44"/>
      <c r="C25" s="12"/>
      <c r="D25" s="12"/>
      <c r="E25" s="12"/>
    </row>
    <row r="26" spans="1:8" s="2" customFormat="1" ht="23.15" customHeight="1">
      <c r="A26" s="59"/>
      <c r="B26" s="35" t="s">
        <v>13</v>
      </c>
      <c r="C26" s="52">
        <f>IF(OR(C6="Yes", C22&lt;500000), 30%, 20%)</f>
        <v>0.3</v>
      </c>
      <c r="D26" s="12"/>
      <c r="E26" s="12"/>
    </row>
    <row r="27" spans="1:8" s="2" customFormat="1" ht="14.15" customHeight="1">
      <c r="A27" s="59"/>
      <c r="B27" s="44"/>
      <c r="C27" s="12"/>
      <c r="D27" s="12"/>
      <c r="E27" s="12"/>
    </row>
    <row r="28" spans="1:8" ht="25" customHeight="1">
      <c r="A28" s="25"/>
      <c r="B28" s="23" t="s">
        <v>14</v>
      </c>
      <c r="C28" s="56">
        <f>MIN(2500000,IF(C26=0.3, C24*0.3, C24*0.2))</f>
        <v>0</v>
      </c>
      <c r="F28" s="33"/>
    </row>
    <row r="29" spans="1:8" ht="14.15" customHeight="1">
      <c r="A29" s="25"/>
      <c r="B29" s="26"/>
      <c r="C29" s="28"/>
    </row>
    <row r="30" spans="1:8" ht="14.15" customHeight="1">
      <c r="A30" s="25"/>
      <c r="B30" s="49" t="s">
        <v>15</v>
      </c>
      <c r="C30" s="50"/>
    </row>
    <row r="31" spans="1:8" ht="15" customHeight="1">
      <c r="A31" s="18"/>
      <c r="B31" s="53" t="s">
        <v>16</v>
      </c>
      <c r="C31" s="47">
        <v>0</v>
      </c>
      <c r="D31" s="21"/>
      <c r="F31" s="32"/>
    </row>
    <row r="32" spans="1:8" ht="15" customHeight="1">
      <c r="A32" s="18"/>
      <c r="B32" s="53" t="s">
        <v>17</v>
      </c>
      <c r="C32" s="47">
        <v>0</v>
      </c>
      <c r="D32" s="21"/>
      <c r="F32" s="32"/>
      <c r="H32" s="31"/>
    </row>
    <row r="33" spans="1:8" ht="15" customHeight="1">
      <c r="A33" s="18"/>
      <c r="B33" s="53" t="s">
        <v>18</v>
      </c>
      <c r="C33" s="57" t="str">
        <f>IF(AND(C24&gt;12500000, C31*C32&gt;780), "YES", "NO")</f>
        <v>NO</v>
      </c>
      <c r="D33" s="21"/>
      <c r="H33" s="4"/>
    </row>
    <row r="34" spans="1:8" ht="15" customHeight="1">
      <c r="A34" s="18"/>
      <c r="B34" s="53" t="s">
        <v>19</v>
      </c>
      <c r="C34" s="54" t="str">
        <f>IF(C33="YES",(2500000/(13*60)*(C31*C32)), "n/a")</f>
        <v>n/a</v>
      </c>
      <c r="D34" s="21"/>
      <c r="H34" s="4"/>
    </row>
    <row r="35" spans="1:8" ht="15" customHeight="1">
      <c r="A35"/>
      <c r="B35" s="45"/>
      <c r="C35" s="45"/>
      <c r="D35" s="21"/>
      <c r="H35" s="31"/>
    </row>
    <row r="36" spans="1:8" ht="79" customHeight="1">
      <c r="A36" s="25"/>
      <c r="B36" s="34" t="s">
        <v>20</v>
      </c>
      <c r="C36" s="58">
        <f>$C$28*25%</f>
        <v>0</v>
      </c>
    </row>
    <row r="37" spans="1:8" ht="14.15" customHeight="1">
      <c r="A37" s="15"/>
      <c r="B37" s="17"/>
      <c r="C37" s="6"/>
    </row>
    <row r="38" spans="1:8" ht="14.15" customHeight="1">
      <c r="A38" s="16"/>
    </row>
    <row r="39" spans="1:8" ht="14.15" customHeight="1">
      <c r="A39" s="16"/>
    </row>
  </sheetData>
  <sheetProtection algorithmName="SHA-512" hashValue="vePxyBhMT5+tx8pxZFtMRYJmT1tWHnqOduQJWaagRtUeLvmX+tXXBCND6p5xzqliMifabz9gKYO1YFnVhI/RsQ==" saltValue="pWK0osj/UzVUiriV0fFfxg==" spinCount="100000" sheet="1" formatCells="0" formatColumns="0" formatRows="0" insertColumns="0" insertRows="0"/>
  <mergeCells count="4">
    <mergeCell ref="A9:B9"/>
    <mergeCell ref="A2:B2"/>
    <mergeCell ref="B4:C4"/>
    <mergeCell ref="C2:D2"/>
  </mergeCells>
  <phoneticPr fontId="0" type="noConversion"/>
  <dataValidations count="1">
    <dataValidation type="list" allowBlank="1" showInputMessage="1" showErrorMessage="1" sqref="C6" xr:uid="{00000000-0002-0000-0000-000000000000}">
      <formula1>"Yes, No"</formula1>
    </dataValidation>
  </dataValidations>
  <pageMargins left="0.57999999999999996" right="0.54" top="0.59" bottom="0.55000000000000004" header="0.3" footer="0.3"/>
  <pageSetup scale="95" orientation="portrait" useFirstPageNumber="1" r:id="rId1"/>
  <headerFooter alignWithMargins="0">
    <oddFooter>&amp;R&amp;P/&amp;N</oddFooter>
  </headerFooter>
  <drawing r:id="rId2"/>
  <legacyDrawing r:id="rId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Keywordtopic xmlns="995c7fa0-c7ce-4135-b1bb-e7af7b680b45" xsi:nil="true"/>
    <lcf76f155ced4ddcb4097134ff3c332f xmlns="995c7fa0-c7ce-4135-b1bb-e7af7b680b45">
      <Terms xmlns="http://schemas.microsoft.com/office/infopath/2007/PartnerControls"/>
    </lcf76f155ced4ddcb4097134ff3c332f>
    <tag xmlns="995c7fa0-c7ce-4135-b1bb-e7af7b680b45" xsi:nil="true"/>
    <TaxCatchAll xmlns="dc2e72fa-f2bf-4b7e-897e-98e66666beee" xsi:nil="true"/>
    <_dlc_DocId xmlns="dc2e72fa-f2bf-4b7e-897e-98e66666beee">CMFREL-1750552771-3720</_dlc_DocId>
    <_dlc_DocIdUrl xmlns="dc2e72fa-f2bf-4b7e-897e-98e66666beee">
      <Url>https://telefilm.sharepoint.com/sites/TheRebrandGroup/_layouts/15/DocIdRedir.aspx?ID=CMFREL-1750552771-3720</Url>
      <Description>CMFREL-1750552771-3720</Description>
    </_dlc_DocIdUrl>
  </documentManagement>
</p:properties>
</file>

<file path=customXml/item3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4.xml><?xml version="1.0" encoding="utf-8"?>
<LongProperties xmlns="http://schemas.microsoft.com/office/2006/metadata/longProperties"/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F0F0EE28623B24B9641CB1035C1DF0B" ma:contentTypeVersion="19" ma:contentTypeDescription="Create a new document." ma:contentTypeScope="" ma:versionID="5d2a3550362afe19494ced19c72a864a">
  <xsd:schema xmlns:xsd="http://www.w3.org/2001/XMLSchema" xmlns:xs="http://www.w3.org/2001/XMLSchema" xmlns:p="http://schemas.microsoft.com/office/2006/metadata/properties" xmlns:ns2="995c7fa0-c7ce-4135-b1bb-e7af7b680b45" xmlns:ns3="dc2e72fa-f2bf-4b7e-897e-98e66666beee" targetNamespace="http://schemas.microsoft.com/office/2006/metadata/properties" ma:root="true" ma:fieldsID="eb10e76ceee4f5d3c097a6e320d1571b" ns2:_="" ns3:_="">
    <xsd:import namespace="995c7fa0-c7ce-4135-b1bb-e7af7b680b45"/>
    <xsd:import namespace="dc2e72fa-f2bf-4b7e-897e-98e66666bee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3:_dlc_DocId" minOccurs="0"/>
                <xsd:element ref="ns3:_dlc_DocIdUrl" minOccurs="0"/>
                <xsd:element ref="ns3:_dlc_DocIdPersistId" minOccurs="0"/>
                <xsd:element ref="ns2:MediaServiceDateTaken" minOccurs="0"/>
                <xsd:element ref="ns2:MediaLengthInSeconds" minOccurs="0"/>
                <xsd:element ref="ns2:MediaServiceObjectDetectorVersions" minOccurs="0"/>
                <xsd:element ref="ns2:lcf76f155ced4ddcb4097134ff3c332f" minOccurs="0"/>
                <xsd:element ref="ns3:TaxCatchAll" minOccurs="0"/>
                <xsd:element ref="ns2:Keywordtopic" minOccurs="0"/>
                <xsd:element ref="ns2:tag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5c7fa0-c7ce-4135-b1bb-e7af7b680b4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21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22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bjectDetectorVersions" ma:index="2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25" nillable="true" ma:taxonomy="true" ma:internalName="lcf76f155ced4ddcb4097134ff3c332f" ma:taxonomyFieldName="MediaServiceImageTags" ma:displayName="Image Tags" ma:readOnly="false" ma:fieldId="{5cf76f15-5ced-4ddc-b409-7134ff3c332f}" ma:taxonomyMulti="true" ma:sspId="7f0aa716-bba0-4bb8-a561-918f9f9bf113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Keywordtopic" ma:index="27" nillable="true" ma:displayName="Keyword topic" ma:format="Dropdown" ma:internalName="Keywordtopic">
      <xsd:simpleType>
        <xsd:restriction base="dms:Choice">
          <xsd:enumeration value="Choice 1"/>
          <xsd:enumeration value="Choice 2"/>
          <xsd:enumeration value="Choice 3"/>
        </xsd:restriction>
      </xsd:simpleType>
    </xsd:element>
    <xsd:element name="tag" ma:index="28" nillable="true" ma:displayName="tag" ma:format="Dropdown" ma:internalName="tag">
      <xsd:simpleType>
        <xsd:restriction base="dms:Choice">
          <xsd:enumeration value="Choice 1"/>
          <xsd:enumeration value="Choice 2"/>
          <xsd:enumeration value="Choice 3"/>
        </xsd:restriction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c2e72fa-f2bf-4b7e-897e-98e66666beee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_dlc_DocId" ma:index="18" nillable="true" ma:displayName="Document ID Value" ma:description="The value of the document ID assigned to this item." ma:indexed="true" ma:internalName="_dlc_DocId" ma:readOnly="true">
      <xsd:simpleType>
        <xsd:restriction base="dms:Text"/>
      </xsd:simpleType>
    </xsd:element>
    <xsd:element name="_dlc_DocIdUrl" ma:index="1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20" nillable="true" ma:displayName="Conserver l’ID" ma:description="Conserver l’ID lors de l’ajout." ma:hidden="true" ma:internalName="_dlc_DocIdPersistId" ma:readOnly="true">
      <xsd:simpleType>
        <xsd:restriction base="dms:Boolean"/>
      </xsd:simpleType>
    </xsd:element>
    <xsd:element name="TaxCatchAll" ma:index="26" nillable="true" ma:displayName="Taxonomy Catch All Column" ma:hidden="true" ma:list="{50eb15e6-7c31-4b49-8a93-eef69ec349e0}" ma:internalName="TaxCatchAll" ma:showField="CatchAllData" ma:web="dc2e72fa-f2bf-4b7e-897e-98e66666bee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1169DEB-84EC-44BF-AD97-60652270FC7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AC218CD-DFF4-48E5-BDDD-C4315D60B28A}">
  <ds:schemaRefs>
    <ds:schemaRef ds:uri="http://purl.org/dc/elements/1.1/"/>
    <ds:schemaRef ds:uri="http://schemas.microsoft.com/office/2006/metadata/properties"/>
    <ds:schemaRef ds:uri="http://www.w3.org/XML/1998/namespace"/>
    <ds:schemaRef ds:uri="http://schemas.microsoft.com/office/infopath/2007/PartnerControls"/>
    <ds:schemaRef ds:uri="dc2e72fa-f2bf-4b7e-897e-98e66666beee"/>
    <ds:schemaRef ds:uri="http://schemas.openxmlformats.org/package/2006/metadata/core-properties"/>
    <ds:schemaRef ds:uri="http://purl.org/dc/terms/"/>
    <ds:schemaRef ds:uri="995c7fa0-c7ce-4135-b1bb-e7af7b680b45"/>
    <ds:schemaRef ds:uri="http://schemas.microsoft.com/office/2006/documentManagement/types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FAA0EFA6-2BF3-4C04-8C6C-338C54677910}">
  <ds:schemaRefs>
    <ds:schemaRef ds:uri="http://schemas.microsoft.com/sharepoint/events"/>
  </ds:schemaRefs>
</ds:datastoreItem>
</file>

<file path=customXml/itemProps4.xml><?xml version="1.0" encoding="utf-8"?>
<ds:datastoreItem xmlns:ds="http://schemas.openxmlformats.org/officeDocument/2006/customXml" ds:itemID="{BC05B565-A797-4B17-9070-F0A7ADD92B6D}">
  <ds:schemaRefs>
    <ds:schemaRef ds:uri="http://schemas.microsoft.com/office/2006/metadata/longProperties"/>
  </ds:schemaRefs>
</ds:datastoreItem>
</file>

<file path=customXml/itemProps5.xml><?xml version="1.0" encoding="utf-8"?>
<ds:datastoreItem xmlns:ds="http://schemas.openxmlformats.org/officeDocument/2006/customXml" ds:itemID="{CB1D2A88-5E28-4951-830F-31D575458D0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95c7fa0-c7ce-4135-b1bb-e7af7b680b45"/>
    <ds:schemaRef ds:uri="dc2e72fa-f2bf-4b7e-897e-98e66666bee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Feuilles de calcul</vt:lpstr>
      </vt:variant>
      <vt:variant>
        <vt:i4>1</vt:i4>
      </vt:variant>
      <vt:variant>
        <vt:lpstr>Plages nommées</vt:lpstr>
      </vt:variant>
      <vt:variant>
        <vt:i4>3</vt:i4>
      </vt:variant>
    </vt:vector>
  </HeadingPairs>
  <TitlesOfParts>
    <vt:vector size="4" baseType="lpstr">
      <vt:lpstr>PFCO Calculator</vt:lpstr>
      <vt:lpstr>'PFCO Calculator'!Impression_des_titres</vt:lpstr>
      <vt:lpstr>Print_Area_local1_</vt:lpstr>
      <vt:lpstr>Print_Titles_local1_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/>
  <cp:lastModifiedBy/>
  <cp:revision/>
  <dcterms:created xsi:type="dcterms:W3CDTF">2008-01-03T21:51:52Z</dcterms:created>
  <dcterms:modified xsi:type="dcterms:W3CDTF">2025-04-15T19:22:10Z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dlc_DocId">
    <vt:lpwstr>CMFREL-1750552771-2571</vt:lpwstr>
  </property>
  <property fmtid="{D5CDD505-2E9C-101B-9397-08002B2CF9AE}" pid="3" name="_dlc_DocIdItemGuid">
    <vt:lpwstr>74f47464-f9c8-4cbf-b8fd-53ac8aea36dc</vt:lpwstr>
  </property>
  <property fmtid="{D5CDD505-2E9C-101B-9397-08002B2CF9AE}" pid="4" name="_dlc_DocIdUrl">
    <vt:lpwstr>https://telefilm.sharepoint.com/sites/TheRebrandGroup/_layouts/15/DocIdRedir.aspx?ID=CMFREL-1750552771-2571, CMFREL-1750552771-2571</vt:lpwstr>
  </property>
  <property fmtid="{D5CDD505-2E9C-101B-9397-08002B2CF9AE}" pid="5" name="Keywordtopic">
    <vt:lpwstr/>
  </property>
  <property fmtid="{D5CDD505-2E9C-101B-9397-08002B2CF9AE}" pid="6" name="lcf76f155ced4ddcb4097134ff3c332f">
    <vt:lpwstr/>
  </property>
  <property fmtid="{D5CDD505-2E9C-101B-9397-08002B2CF9AE}" pid="7" name="tag">
    <vt:lpwstr/>
  </property>
  <property fmtid="{D5CDD505-2E9C-101B-9397-08002B2CF9AE}" pid="8" name="TaxCatchAll">
    <vt:lpwstr/>
  </property>
  <property fmtid="{D5CDD505-2E9C-101B-9397-08002B2CF9AE}" pid="9" name="ContentTypeId">
    <vt:lpwstr>0x0101003F0F0EE28623B24B9641CB1035C1DF0B</vt:lpwstr>
  </property>
  <property fmtid="{D5CDD505-2E9C-101B-9397-08002B2CF9AE}" pid="10" name="MediaServiceImageTags">
    <vt:lpwstr/>
  </property>
</Properties>
</file>